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2"/>
  </p:notesMasterIdLst>
  <p:handoutMasterIdLst>
    <p:handoutMasterId r:id="rId13"/>
  </p:handoutMasterIdLst>
  <p:sldIdLst>
    <p:sldId id="266" r:id="rId2"/>
    <p:sldId id="267" r:id="rId3"/>
    <p:sldId id="310" r:id="rId4"/>
    <p:sldId id="312" r:id="rId5"/>
    <p:sldId id="309" r:id="rId6"/>
    <p:sldId id="303" r:id="rId7"/>
    <p:sldId id="304" r:id="rId8"/>
    <p:sldId id="305" r:id="rId9"/>
    <p:sldId id="311" r:id="rId10"/>
    <p:sldId id="30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F1A61-6338-41A3-9434-E35D8575AE2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DDAB5-7694-4AA5-BDA7-03247EC76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06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2542C-C5D2-4035-A2FE-5C4FA931C8EC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3EB4D-48DA-482A-A7BC-DDC4DC6C9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58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86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699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67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67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67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67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DCA8-AFD2-4B54-95BB-A04135D62CBB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AA1B-A692-4D9C-B53E-AF572BB943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8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5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8720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64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343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8F4A-D15C-4972-87D5-22C825D9EE09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84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0006C-F69D-4648-99F6-58A31602E7A0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1AF6-1626-4428-9C66-2BC4C9BB65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49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8C0C-4336-4788-BF20-85CACDD361F1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7D90-BAD0-4139-9384-6D99B2B4FE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4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0F53-6B36-46D4-862D-2C6B679D9BC6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2F5DC-DBBF-428A-91A2-235D14CBA4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9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D933-034A-4F3F-88F8-82B85206DAAB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AA04-F15A-4F30-AE27-A2361D0CE8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2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AE53-1C93-46A0-8BC9-F0142EBC59C0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E7B2-9E64-4AC7-BE64-F1574E08B3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95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5A5B-E9E6-4E04-AE83-D3E157C06E20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BBB6-526B-41AC-B759-13FBCABA3F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0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79F2-4F0D-4982-BE6D-8CAC096A4C3F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9100-31AF-463E-9C2E-D28B79917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88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1D19-DF57-4F1D-9B74-558093E795E9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D2F7-C9E1-493C-BE39-FE56BEA64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22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19A7-BFD3-4B5D-85FA-09B969677728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CA135-039E-4947-8B9E-172D3C6378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5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B8CA-F057-4C00-8F31-349B86C1E695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6495-2D2B-4447-BCE1-55E7FC15F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4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8F4A-D15C-4972-87D5-22C825D9EE09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9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Cooper Black" charset="0"/>
              </a:rPr>
              <a:t>Welcome to Arabic Level I</a:t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>by </a:t>
            </a:r>
            <a:r>
              <a:rPr lang="en-US" sz="4000" b="1" dirty="0" err="1" smtClean="0">
                <a:latin typeface="Cooper Black" charset="0"/>
              </a:rPr>
              <a:t>Kurzban</a:t>
            </a:r>
            <a:endParaRPr lang="en-US" sz="4000" b="1" dirty="0" smtClean="0">
              <a:latin typeface="Cooper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Homework: Connect the following letters: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ar-AE" sz="2800" b="1" dirty="0" err="1">
                <a:solidFill>
                  <a:schemeClr val="tx1"/>
                </a:solidFill>
              </a:rPr>
              <a:t>هَ+ذِ+ه</a:t>
            </a:r>
            <a:r>
              <a:rPr lang="ar-AE" sz="2800" b="1" dirty="0">
                <a:solidFill>
                  <a:schemeClr val="tx1"/>
                </a:solidFill>
              </a:rPr>
              <a:t>          </a:t>
            </a:r>
            <a:r>
              <a:rPr lang="ar-AE" sz="2800" b="1" dirty="0" err="1">
                <a:solidFill>
                  <a:schemeClr val="tx1"/>
                </a:solidFill>
              </a:rPr>
              <a:t>هَ+نَ+ا+ء</a:t>
            </a:r>
            <a:r>
              <a:rPr lang="ar-AE" sz="2800" b="1" dirty="0">
                <a:solidFill>
                  <a:schemeClr val="tx1"/>
                </a:solidFill>
              </a:rPr>
              <a:t>    و    </a:t>
            </a:r>
            <a:r>
              <a:rPr lang="ar-AE" sz="2800" b="1" dirty="0" err="1" smtClean="0">
                <a:solidFill>
                  <a:schemeClr val="tx1"/>
                </a:solidFill>
              </a:rPr>
              <a:t>أُ+سْ+رَ+تِ+ه+ا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ar-AE" sz="2800" b="1" dirty="0" err="1">
                <a:solidFill>
                  <a:schemeClr val="tx1"/>
                </a:solidFill>
              </a:rPr>
              <a:t>مِ+نْ</a:t>
            </a:r>
            <a:r>
              <a:rPr lang="ar-AE" sz="2800" b="1" dirty="0">
                <a:solidFill>
                  <a:schemeClr val="tx1"/>
                </a:solidFill>
              </a:rPr>
              <a:t>       </a:t>
            </a:r>
            <a:r>
              <a:rPr lang="ar-AE" sz="2800" b="1" dirty="0" err="1">
                <a:solidFill>
                  <a:schemeClr val="tx1"/>
                </a:solidFill>
              </a:rPr>
              <a:t>أَ+يْ+نَ</a:t>
            </a:r>
            <a:r>
              <a:rPr lang="ar-AE" sz="2800" b="1" dirty="0">
                <a:solidFill>
                  <a:schemeClr val="tx1"/>
                </a:solidFill>
              </a:rPr>
              <a:t>       </a:t>
            </a:r>
            <a:r>
              <a:rPr lang="ar-AE" sz="2800" b="1" dirty="0" err="1" smtClean="0">
                <a:solidFill>
                  <a:schemeClr val="tx1"/>
                </a:solidFill>
              </a:rPr>
              <a:t>هِ+يَ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ar-AE" sz="2800" b="1" dirty="0" err="1">
                <a:solidFill>
                  <a:schemeClr val="tx1"/>
                </a:solidFill>
              </a:rPr>
              <a:t>فِ+ي</a:t>
            </a:r>
            <a:r>
              <a:rPr lang="ar-AE" sz="2800" b="1" dirty="0">
                <a:solidFill>
                  <a:schemeClr val="tx1"/>
                </a:solidFill>
              </a:rPr>
              <a:t>          </a:t>
            </a:r>
            <a:r>
              <a:rPr lang="ar-AE" sz="2800" b="1" dirty="0" err="1">
                <a:solidFill>
                  <a:schemeClr val="tx1"/>
                </a:solidFill>
              </a:rPr>
              <a:t>مَ+دْ+رَ+سَ+تِ+نَ+ا</a:t>
            </a:r>
            <a:r>
              <a:rPr lang="ar-AE" sz="2800" b="1" dirty="0">
                <a:solidFill>
                  <a:schemeClr val="tx1"/>
                </a:solidFill>
              </a:rPr>
              <a:t>        </a:t>
            </a:r>
            <a:r>
              <a:rPr lang="ar-AE" sz="2800" b="1" dirty="0" err="1">
                <a:solidFill>
                  <a:schemeClr val="tx1"/>
                </a:solidFill>
              </a:rPr>
              <a:t>جُ+بْ+ن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99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Lesson 10:                   </a:t>
            </a:r>
            <a:r>
              <a:rPr lang="ar-SA" dirty="0" smtClean="0"/>
              <a:t>العاشر</a:t>
            </a:r>
            <a:r>
              <a:rPr lang="en-US" dirty="0" smtClean="0"/>
              <a:t>  </a:t>
            </a:r>
            <a:r>
              <a:rPr lang="ar-AE" dirty="0" smtClean="0"/>
              <a:t>الدرس</a:t>
            </a:r>
            <a:r>
              <a:rPr lang="en-US" dirty="0" smtClean="0"/>
              <a:t>  </a:t>
            </a:r>
            <a:r>
              <a:rPr lang="ar-AE" dirty="0" smtClean="0"/>
              <a:t> </a:t>
            </a:r>
            <a:r>
              <a:rPr lang="en-US" dirty="0"/>
              <a:t>	</a:t>
            </a:r>
            <a:r>
              <a:rPr lang="en-US" dirty="0" smtClean="0"/>
              <a:t>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en-US" dirty="0" smtClean="0"/>
              <a:t>Objectives: </a:t>
            </a:r>
          </a:p>
          <a:p>
            <a:pPr marL="0" indent="0"/>
            <a:r>
              <a:rPr lang="en-US" dirty="0" smtClean="0"/>
              <a:t>Review letter </a:t>
            </a:r>
            <a:r>
              <a:rPr lang="en-US" dirty="0" err="1" smtClean="0"/>
              <a:t>Mim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/>
            <a:r>
              <a:rPr lang="en-US" dirty="0" smtClean="0"/>
              <a:t>Separate Pronouns</a:t>
            </a:r>
          </a:p>
          <a:p>
            <a:pPr marL="0" indent="0"/>
            <a:r>
              <a:rPr lang="en-US" dirty="0"/>
              <a:t>I</a:t>
            </a:r>
            <a:r>
              <a:rPr lang="en-US" dirty="0" smtClean="0"/>
              <a:t>nquiring </a:t>
            </a:r>
            <a:r>
              <a:rPr lang="en-US" dirty="0" smtClean="0"/>
              <a:t>about </a:t>
            </a:r>
            <a:r>
              <a:rPr lang="en-US" dirty="0" smtClean="0"/>
              <a:t>origin.</a:t>
            </a:r>
          </a:p>
          <a:p>
            <a:pPr marL="0" indent="0"/>
            <a:r>
              <a:rPr lang="en-US" dirty="0" smtClean="0"/>
              <a:t>Practice</a:t>
            </a:r>
            <a:endParaRPr lang="en-US" dirty="0" smtClean="0"/>
          </a:p>
          <a:p>
            <a:pPr marL="0" indent="0"/>
            <a:r>
              <a:rPr lang="en-US" dirty="0" smtClean="0"/>
              <a:t>Summary </a:t>
            </a:r>
          </a:p>
          <a:p>
            <a:pPr marL="0" indent="0"/>
            <a:r>
              <a:rPr lang="en-US" dirty="0" smtClean="0"/>
              <a:t>Flash card</a:t>
            </a:r>
          </a:p>
          <a:p>
            <a:pPr marL="0" indent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81200"/>
            <a:ext cx="5826719" cy="1646302"/>
          </a:xfrm>
        </p:spPr>
        <p:txBody>
          <a:bodyPr/>
          <a:lstStyle/>
          <a:p>
            <a:r>
              <a:rPr lang="en-US" dirty="0" smtClean="0"/>
              <a:t>Review MIM: Connect the following: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971800"/>
            <a:ext cx="6781800" cy="2514600"/>
          </a:xfrm>
        </p:spPr>
        <p:txBody>
          <a:bodyPr>
            <a:noAutofit/>
          </a:bodyPr>
          <a:lstStyle/>
          <a:p>
            <a:r>
              <a:rPr lang="ar-AE" sz="3200" b="1" dirty="0" err="1">
                <a:solidFill>
                  <a:schemeClr val="tx1"/>
                </a:solidFill>
              </a:rPr>
              <a:t>مِ+نْ+ش+ا+رٌ</a:t>
            </a:r>
            <a:r>
              <a:rPr lang="ar-AE" sz="3200" b="1" dirty="0">
                <a:solidFill>
                  <a:schemeClr val="tx1"/>
                </a:solidFill>
              </a:rPr>
              <a:t>=</a:t>
            </a:r>
          </a:p>
          <a:p>
            <a:r>
              <a:rPr lang="ar-AE" sz="3200" b="1" dirty="0" err="1">
                <a:solidFill>
                  <a:schemeClr val="tx1"/>
                </a:solidFill>
              </a:rPr>
              <a:t>حَ+مَ+ا+مٌ</a:t>
            </a:r>
            <a:r>
              <a:rPr lang="ar-AE" sz="3200" b="1" dirty="0">
                <a:solidFill>
                  <a:schemeClr val="tx1"/>
                </a:solidFill>
              </a:rPr>
              <a:t>=</a:t>
            </a:r>
          </a:p>
          <a:p>
            <a:r>
              <a:rPr lang="ar-AE" sz="3200" b="1" dirty="0" err="1">
                <a:solidFill>
                  <a:schemeClr val="tx1"/>
                </a:solidFill>
              </a:rPr>
              <a:t>نَ+جْ+مَ+ةٌ</a:t>
            </a:r>
            <a:r>
              <a:rPr lang="ar-AE" sz="3200" b="1" dirty="0" smtClean="0">
                <a:solidFill>
                  <a:schemeClr val="tx1"/>
                </a:solidFill>
              </a:rPr>
              <a:t>=</a:t>
            </a:r>
            <a:endParaRPr lang="en-US" sz="3200" b="1" smtClean="0">
              <a:solidFill>
                <a:schemeClr val="tx1"/>
              </a:solidFill>
            </a:endParaRPr>
          </a:p>
          <a:p>
            <a:r>
              <a:rPr lang="ar-AE" sz="3200" b="1">
                <a:solidFill>
                  <a:schemeClr val="tx1"/>
                </a:solidFill>
              </a:rPr>
              <a:t>رُ+مَّ+ا+نٌ=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80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5826719" cy="1646302"/>
          </a:xfrm>
        </p:spPr>
        <p:txBody>
          <a:bodyPr/>
          <a:lstStyle/>
          <a:p>
            <a:r>
              <a:rPr lang="en-US" dirty="0" smtClean="0"/>
              <a:t>Review letter :ha”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5715000" cy="2362200"/>
          </a:xfrm>
        </p:spPr>
        <p:txBody>
          <a:bodyPr>
            <a:normAutofit/>
          </a:bodyPr>
          <a:lstStyle/>
          <a:p>
            <a:r>
              <a:rPr lang="ar-AE" sz="3600" b="1">
                <a:solidFill>
                  <a:schemeClr val="tx1"/>
                </a:solidFill>
              </a:rPr>
              <a:t>هُ+دْ+هُ+دٌ=</a:t>
            </a:r>
          </a:p>
          <a:p>
            <a:r>
              <a:rPr lang="ar-AE" sz="3600" b="1" dirty="0" err="1">
                <a:solidFill>
                  <a:schemeClr val="tx1"/>
                </a:solidFill>
              </a:rPr>
              <a:t>مَ+هْ+دٌ</a:t>
            </a:r>
            <a:r>
              <a:rPr lang="ar-AE" sz="3600" b="1" dirty="0">
                <a:solidFill>
                  <a:schemeClr val="tx1"/>
                </a:solidFill>
              </a:rPr>
              <a:t>=</a:t>
            </a:r>
          </a:p>
          <a:p>
            <a:r>
              <a:rPr lang="ar-AE" sz="3600" b="1" dirty="0" err="1">
                <a:solidFill>
                  <a:schemeClr val="tx1"/>
                </a:solidFill>
              </a:rPr>
              <a:t>مُ+نَ+بِّ+هٌ</a:t>
            </a:r>
            <a:r>
              <a:rPr lang="ar-AE" sz="3600" b="1" dirty="0">
                <a:solidFill>
                  <a:schemeClr val="tx1"/>
                </a:solidFill>
              </a:rPr>
              <a:t>=</a:t>
            </a:r>
            <a:endParaRPr lang="en-US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37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62200"/>
            <a:ext cx="6858000" cy="28194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/>
            </a:r>
            <a:br>
              <a:rPr lang="en-US" dirty="0" smtClean="0"/>
            </a:br>
            <a:r>
              <a:rPr lang="ar-AE" dirty="0" smtClean="0"/>
              <a:t>دَجاجَة    </a:t>
            </a:r>
            <a:r>
              <a:rPr lang="ar-AE" dirty="0"/>
              <a:t>بَيْنَ     َبيْت </a:t>
            </a:r>
            <a:r>
              <a:rPr lang="ar-AE"/>
              <a:t>ْ   </a:t>
            </a:r>
            <a:r>
              <a:rPr lang="ar-AE" smtClean="0"/>
              <a:t>وَرْدَة</a:t>
            </a:r>
            <a:r>
              <a:rPr lang="en-US" smtClean="0"/>
              <a:t> </a:t>
            </a:r>
            <a:r>
              <a:rPr lang="ar-AE" smtClean="0"/>
              <a:t>بِنْتْ     </a:t>
            </a:r>
            <a:r>
              <a:rPr lang="ar-AE" dirty="0"/>
              <a:t>شَايْ      باب    أُخْت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AE" dirty="0"/>
              <a:t>   </a:t>
            </a:r>
            <a:r>
              <a:rPr lang="ar-AE" dirty="0" smtClean="0"/>
              <a:t>قهوة</a:t>
            </a:r>
            <a:r>
              <a:rPr lang="en-US" smtClean="0"/>
              <a:t> </a:t>
            </a:r>
            <a:r>
              <a:rPr lang="ar-AE" smtClean="0"/>
              <a:t> </a:t>
            </a:r>
            <a:r>
              <a:rPr lang="ar-AE" dirty="0"/>
              <a:t>شُروق</a:t>
            </a:r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47800" y="1295400"/>
            <a:ext cx="5181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Do you know these vocabulary words?</a:t>
            </a:r>
            <a:r>
              <a:rPr lang="ar-AE" sz="3200"/>
              <a:t/>
            </a:r>
            <a:br>
              <a:rPr lang="ar-AE" sz="3200"/>
            </a:b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85248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Lesson 10: Separate Pronouns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You use one pronoun if you are referring to a group </a:t>
            </a:r>
            <a:r>
              <a:rPr lang="en-US" dirty="0"/>
              <a:t>o</a:t>
            </a:r>
            <a:r>
              <a:rPr lang="en-US" dirty="0" smtClean="0"/>
              <a:t>f women and another when referring to a group of men.</a:t>
            </a:r>
          </a:p>
          <a:p>
            <a:r>
              <a:rPr lang="en-US" dirty="0" smtClean="0"/>
              <a:t>Here is the list: 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First Person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47228"/>
              </p:ext>
            </p:extLst>
          </p:nvPr>
        </p:nvGraphicFramePr>
        <p:xfrm>
          <a:off x="914400" y="3048000"/>
          <a:ext cx="7162800" cy="2133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581400"/>
              </a:tblGrid>
              <a:tr h="117216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Pronoun</a:t>
                      </a:r>
                      <a:endParaRPr lang="en-US" sz="32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Meaning</a:t>
                      </a:r>
                      <a:endParaRPr lang="en-US" sz="32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80719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 أنا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  ( Ana)</a:t>
                      </a:r>
                      <a:endParaRPr lang="en-US" dirty="0"/>
                    </a:p>
                  </a:txBody>
                  <a:tcPr/>
                </a:tc>
              </a:tr>
              <a:tr h="480719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</a:t>
                      </a:r>
                      <a:r>
                        <a:rPr lang="ar-AE" dirty="0" smtClean="0"/>
                        <a:t>نَحْنُ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 (</a:t>
                      </a:r>
                      <a:r>
                        <a:rPr lang="en-US" dirty="0" err="1" smtClean="0"/>
                        <a:t>Nahnu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30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Lesson 10: Separate Pronouns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Second  Person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315611"/>
              </p:ext>
            </p:extLst>
          </p:nvPr>
        </p:nvGraphicFramePr>
        <p:xfrm>
          <a:off x="762000" y="2133601"/>
          <a:ext cx="7315200" cy="4296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</a:tblGrid>
              <a:tr h="648092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Pronoun</a:t>
                      </a:r>
                      <a:endParaRPr lang="en-US" sz="32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Meaning</a:t>
                      </a:r>
                      <a:endParaRPr lang="en-US" sz="32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04887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أنْتَ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you  </a:t>
                      </a:r>
                      <a:r>
                        <a:rPr lang="en-US" baseline="0" dirty="0" err="1" smtClean="0"/>
                        <a:t>m.s</a:t>
                      </a:r>
                      <a:r>
                        <a:rPr lang="en-US" dirty="0" smtClean="0"/>
                        <a:t>       ( Anta)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04887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أنْتِ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you   </a:t>
                      </a:r>
                      <a:r>
                        <a:rPr lang="en-US" dirty="0" err="1" smtClean="0"/>
                        <a:t>f.s</a:t>
                      </a:r>
                      <a:r>
                        <a:rPr lang="en-US" dirty="0" smtClean="0"/>
                        <a:t>        (Anti)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64124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أنْتُما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you</a:t>
                      </a:r>
                      <a:r>
                        <a:rPr lang="en-US" baseline="0" dirty="0" smtClean="0"/>
                        <a:t>  f./m., dual    (</a:t>
                      </a:r>
                      <a:r>
                        <a:rPr lang="en-US" baseline="0" dirty="0" err="1" smtClean="0"/>
                        <a:t>Antuma</a:t>
                      </a:r>
                      <a:r>
                        <a:rPr lang="en-US" baseline="0" dirty="0" smtClean="0"/>
                        <a:t>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04887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</a:t>
                      </a:r>
                      <a:r>
                        <a:rPr lang="ar-AE" dirty="0" smtClean="0"/>
                        <a:t> أنْتُم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you  </a:t>
                      </a:r>
                      <a:r>
                        <a:rPr lang="en-US" baseline="0" dirty="0" err="1" smtClean="0"/>
                        <a:t>m.p</a:t>
                      </a:r>
                      <a:r>
                        <a:rPr lang="en-US" baseline="0" dirty="0" smtClean="0"/>
                        <a:t>.,          (</a:t>
                      </a:r>
                      <a:r>
                        <a:rPr lang="en-US" baseline="0" dirty="0" err="1" smtClean="0"/>
                        <a:t>Antum</a:t>
                      </a:r>
                      <a:r>
                        <a:rPr lang="en-US" baseline="0" dirty="0" smtClean="0"/>
                        <a:t>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64124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 أنْتُنَّ</a:t>
                      </a:r>
                      <a:r>
                        <a:rPr lang="en-US" dirty="0" smtClean="0"/>
                        <a:t>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you  </a:t>
                      </a:r>
                      <a:r>
                        <a:rPr lang="en-US" dirty="0" err="1" smtClean="0"/>
                        <a:t>f.p</a:t>
                      </a:r>
                      <a:r>
                        <a:rPr lang="en-US" dirty="0" smtClean="0"/>
                        <a:t>.,             (</a:t>
                      </a:r>
                      <a:r>
                        <a:rPr lang="en-US" dirty="0" err="1" smtClean="0"/>
                        <a:t>Antunna</a:t>
                      </a:r>
                      <a:r>
                        <a:rPr lang="en-US" dirty="0" smtClean="0"/>
                        <a:t>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17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Lesson 10: Separate Pronouns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Third  Person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474274"/>
              </p:ext>
            </p:extLst>
          </p:nvPr>
        </p:nvGraphicFramePr>
        <p:xfrm>
          <a:off x="533400" y="2209801"/>
          <a:ext cx="7086600" cy="3962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300"/>
                <a:gridCol w="3543300"/>
              </a:tblGrid>
              <a:tr h="699246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Pronoun</a:t>
                      </a:r>
                      <a:endParaRPr lang="en-US" sz="32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Meaning</a:t>
                      </a:r>
                      <a:endParaRPr lang="en-US" sz="32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52631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هو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he     </a:t>
                      </a:r>
                      <a:r>
                        <a:rPr lang="en-US" dirty="0" smtClean="0"/>
                        <a:t>( </a:t>
                      </a:r>
                      <a:r>
                        <a:rPr lang="en-US" dirty="0" err="1" smtClean="0"/>
                        <a:t>Hua</a:t>
                      </a:r>
                      <a:r>
                        <a:rPr lang="en-US" dirty="0" smtClean="0"/>
                        <a:t>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52631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هي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she        (</a:t>
                      </a:r>
                      <a:r>
                        <a:rPr lang="en-US" dirty="0" err="1" smtClean="0"/>
                        <a:t>Hea</a:t>
                      </a:r>
                      <a:r>
                        <a:rPr lang="en-US" dirty="0" smtClean="0"/>
                        <a:t>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52631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هما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they</a:t>
                      </a:r>
                      <a:r>
                        <a:rPr lang="en-US" baseline="0" dirty="0" smtClean="0"/>
                        <a:t>  f./m., dual    (</a:t>
                      </a:r>
                      <a:r>
                        <a:rPr lang="en-US" baseline="0" dirty="0" err="1" smtClean="0"/>
                        <a:t>Huma</a:t>
                      </a:r>
                      <a:r>
                        <a:rPr lang="en-US" baseline="0" dirty="0" smtClean="0"/>
                        <a:t>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52631">
                <a:tc>
                  <a:txBody>
                    <a:bodyPr/>
                    <a:lstStyle/>
                    <a:p>
                      <a:r>
                        <a:rPr lang="en-US" smtClean="0"/>
                        <a:t>                         </a:t>
                      </a:r>
                      <a:r>
                        <a:rPr lang="ar-AE" dirty="0" smtClean="0"/>
                        <a:t>هم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they  </a:t>
                      </a:r>
                      <a:r>
                        <a:rPr lang="en-US" baseline="0" dirty="0" err="1" smtClean="0"/>
                        <a:t>m.p</a:t>
                      </a:r>
                      <a:r>
                        <a:rPr lang="en-US" baseline="0" dirty="0" smtClean="0"/>
                        <a:t>.,          (hum)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52631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هنَّ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they  </a:t>
                      </a:r>
                      <a:r>
                        <a:rPr lang="en-US" dirty="0" err="1" smtClean="0"/>
                        <a:t>f.p</a:t>
                      </a:r>
                      <a:r>
                        <a:rPr lang="en-US" dirty="0" smtClean="0"/>
                        <a:t>.,             (</a:t>
                      </a:r>
                      <a:r>
                        <a:rPr lang="en-US" dirty="0" err="1" smtClean="0"/>
                        <a:t>Hunna</a:t>
                      </a:r>
                      <a:r>
                        <a:rPr lang="en-US" dirty="0" smtClean="0"/>
                        <a:t>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58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"/>
            <a:ext cx="6705600" cy="2895600"/>
          </a:xfrm>
        </p:spPr>
        <p:txBody>
          <a:bodyPr/>
          <a:lstStyle/>
          <a:p>
            <a:r>
              <a:rPr lang="en-US" dirty="0"/>
              <a:t>Inquiring about and identifying Place of Origin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438248"/>
            <a:ext cx="7699915" cy="350550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514600"/>
            <a:ext cx="5826719" cy="1676400"/>
          </a:xfrm>
        </p:spPr>
        <p:txBody>
          <a:bodyPr/>
          <a:lstStyle/>
          <a:p>
            <a:pPr algn="l"/>
            <a:r>
              <a:rPr lang="en-US" dirty="0" smtClean="0"/>
              <a:t>Where are you from?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96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1268</TotalTime>
  <Words>246</Words>
  <Application>Microsoft Office PowerPoint</Application>
  <PresentationFormat>On-screen Show (4:3)</PresentationFormat>
  <Paragraphs>73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Calibri</vt:lpstr>
      <vt:lpstr>Cooper Black</vt:lpstr>
      <vt:lpstr>Tahoma</vt:lpstr>
      <vt:lpstr>Trebuchet MS</vt:lpstr>
      <vt:lpstr>Wingdings 3</vt:lpstr>
      <vt:lpstr>Facet</vt:lpstr>
      <vt:lpstr>Welcome to Arabic Level I by Kurzban</vt:lpstr>
      <vt:lpstr>Lesson 10:                   العاشر  الدرس             </vt:lpstr>
      <vt:lpstr>Review MIM: Connect the following: </vt:lpstr>
      <vt:lpstr>Review letter :ha”</vt:lpstr>
      <vt:lpstr> دَجاجَة    بَيْنَ     َبيْت ْ   وَرْدَة بِنْتْ     شَايْ      باب    أُخْت     قهوة  شُروق </vt:lpstr>
      <vt:lpstr>Lesson 10: Separate Pronouns </vt:lpstr>
      <vt:lpstr>Lesson 10: Separate Pronouns </vt:lpstr>
      <vt:lpstr>Lesson 10: Separate Pronouns </vt:lpstr>
      <vt:lpstr>Inquiring about and identifying Place of Origin</vt:lpstr>
      <vt:lpstr>Homework: Connect the following letters: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NPCSD</dc:creator>
  <cp:lastModifiedBy>HS STUDENT</cp:lastModifiedBy>
  <cp:revision>165</cp:revision>
  <dcterms:created xsi:type="dcterms:W3CDTF">2013-07-22T15:34:51Z</dcterms:created>
  <dcterms:modified xsi:type="dcterms:W3CDTF">2015-11-18T13:37:18Z</dcterms:modified>
</cp:coreProperties>
</file>