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0" r:id="rId1"/>
  </p:sldMasterIdLst>
  <p:notesMasterIdLst>
    <p:notesMasterId r:id="rId12"/>
  </p:notesMasterIdLst>
  <p:handoutMasterIdLst>
    <p:handoutMasterId r:id="rId13"/>
  </p:handoutMasterIdLst>
  <p:sldIdLst>
    <p:sldId id="266" r:id="rId2"/>
    <p:sldId id="267" r:id="rId3"/>
    <p:sldId id="310" r:id="rId4"/>
    <p:sldId id="312" r:id="rId5"/>
    <p:sldId id="309" r:id="rId6"/>
    <p:sldId id="303" r:id="rId7"/>
    <p:sldId id="304" r:id="rId8"/>
    <p:sldId id="305" r:id="rId9"/>
    <p:sldId id="311" r:id="rId10"/>
    <p:sldId id="306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240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8F1A61-6338-41A3-9434-E35D8575AE2E}" type="datetimeFigureOut">
              <a:rPr lang="en-US" smtClean="0"/>
              <a:t>11/18/2015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7DDAB5-7694-4AA5-BDA7-03247EC760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9068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62542C-C5D2-4035-A2FE-5C4FA931C8EC}" type="datetimeFigureOut">
              <a:rPr lang="en-US" smtClean="0"/>
              <a:t>11/18/2015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D3EB4D-48DA-482A-A7BC-DDC4DC6C95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88588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D3EB4D-48DA-482A-A7BC-DDC4DC6C953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55869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D3EB4D-48DA-482A-A7BC-DDC4DC6C9531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16993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D3EB4D-48DA-482A-A7BC-DDC4DC6C9531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22676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D3EB4D-48DA-482A-A7BC-DDC4DC6C9531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22676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D3EB4D-48DA-482A-A7BC-DDC4DC6C9531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22676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D3EB4D-48DA-482A-A7BC-DDC4DC6C9531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22676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EDCA8-AFD2-4B54-95BB-A04135D62CBB}" type="datetime1">
              <a:rPr lang="en-US" smtClean="0"/>
              <a:pPr/>
              <a:t>11/18/2015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BAA1B-A692-4D9C-B53E-AF572BB943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97896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F8F4A-D15C-4972-87D5-22C825D9EE09}" type="datetime1">
              <a:rPr lang="en-US" smtClean="0"/>
              <a:pPr/>
              <a:t>11/18/2015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8DFA5-AB36-4055-955F-E46C11B3D94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6594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F8F4A-D15C-4972-87D5-22C825D9EE09}" type="datetime1">
              <a:rPr lang="en-US" smtClean="0"/>
              <a:pPr/>
              <a:t>11/18/2015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8DFA5-AB36-4055-955F-E46C11B3D94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387203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F8F4A-D15C-4972-87D5-22C825D9EE09}" type="datetime1">
              <a:rPr lang="en-US" smtClean="0"/>
              <a:pPr/>
              <a:t>11/18/2015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8DFA5-AB36-4055-955F-E46C11B3D94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0640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F8F4A-D15C-4972-87D5-22C825D9EE09}" type="datetime1">
              <a:rPr lang="en-US" smtClean="0"/>
              <a:pPr/>
              <a:t>11/18/2015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8DFA5-AB36-4055-955F-E46C11B3D94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33430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F8F4A-D15C-4972-87D5-22C825D9EE09}" type="datetime1">
              <a:rPr lang="en-US" smtClean="0"/>
              <a:pPr/>
              <a:t>11/18/2015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8DFA5-AB36-4055-955F-E46C11B3D94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17849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0006C-F69D-4648-99F6-58A31602E7A0}" type="datetime1">
              <a:rPr lang="en-US" smtClean="0"/>
              <a:pPr/>
              <a:t>11/18/2015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A1AF6-1626-4428-9C66-2BC4C9BB65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8496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08C0C-4336-4788-BF20-85CACDD361F1}" type="datetime1">
              <a:rPr lang="en-US" smtClean="0"/>
              <a:pPr/>
              <a:t>11/18/2015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B7D90-BAD0-4139-9384-6D99B2B4FEE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0437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90F53-6B36-46D4-862D-2C6B679D9BC6}" type="datetime1">
              <a:rPr lang="en-US" smtClean="0"/>
              <a:pPr/>
              <a:t>11/18/2015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2F5DC-DBBF-428A-91A2-235D14CBA4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67994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6D933-034A-4F3F-88F8-82B85206DAAB}" type="datetime1">
              <a:rPr lang="en-US" smtClean="0"/>
              <a:pPr/>
              <a:t>11/18/2015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DAA04-F15A-4F30-AE27-A2361D0CE84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88252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9AE53-1C93-46A0-8BC9-F0142EBC59C0}" type="datetime1">
              <a:rPr lang="en-US" smtClean="0"/>
              <a:pPr/>
              <a:t>11/18/2015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4E7B2-9E64-4AC7-BE64-F1574E08B3A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83959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F5A5B-E9E6-4E04-AE83-D3E157C06E20}" type="datetime1">
              <a:rPr lang="en-US" smtClean="0"/>
              <a:pPr/>
              <a:t>11/18/2015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0BBB6-526B-41AC-B759-13FBCABA3F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82081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079F2-4F0D-4982-BE6D-8CAC096A4C3F}" type="datetime1">
              <a:rPr lang="en-US" smtClean="0"/>
              <a:pPr/>
              <a:t>11/18/2015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D9100-31AF-463E-9C2E-D28B7991782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3885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31D19-DF57-4F1D-9B74-558093E795E9}" type="datetime1">
              <a:rPr lang="en-US" smtClean="0"/>
              <a:pPr/>
              <a:t>11/18/2015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9D2F7-C9E1-493C-BE39-FE56BEA64B6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7622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A19A7-BFD3-4B5D-85FA-09B969677728}" type="datetime1">
              <a:rPr lang="en-US" smtClean="0"/>
              <a:pPr/>
              <a:t>11/18/2015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CA135-039E-4947-8B9E-172D3C6378E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03531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CB8CA-F057-4C00-8F31-349B86C1E695}" type="datetime1">
              <a:rPr lang="en-US" smtClean="0"/>
              <a:pPr/>
              <a:t>11/18/2015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E6495-2D2B-4447-BCE1-55E7FC15F45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7461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3F8F4A-D15C-4972-87D5-22C825D9EE09}" type="datetime1">
              <a:rPr lang="en-US" smtClean="0"/>
              <a:pPr/>
              <a:t>11/18/2015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7038DFA5-AB36-4055-955F-E46C11B3D94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0912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  <p:sldLayoutId id="2147483712" r:id="rId12"/>
    <p:sldLayoutId id="2147483713" r:id="rId13"/>
    <p:sldLayoutId id="2147483714" r:id="rId14"/>
    <p:sldLayoutId id="2147483715" r:id="rId15"/>
    <p:sldLayoutId id="214748371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lum/>
          </a:blip>
          <a:srcRect/>
          <a:stretch>
            <a:fillRect l="-8000" r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b="1" dirty="0" smtClean="0">
                <a:latin typeface="Cooper Black" charset="0"/>
              </a:rPr>
              <a:t>Welcome to Arabic Level I</a:t>
            </a:r>
            <a:br>
              <a:rPr lang="en-US" sz="4000" b="1" dirty="0" smtClean="0">
                <a:latin typeface="Cooper Black" charset="0"/>
              </a:rPr>
            </a:br>
            <a:r>
              <a:rPr lang="en-US" sz="4000" b="1" dirty="0" smtClean="0">
                <a:latin typeface="Cooper Black" charset="0"/>
              </a:rPr>
              <a:t>by </a:t>
            </a:r>
            <a:r>
              <a:rPr lang="en-US" sz="4000" b="1" dirty="0" err="1" smtClean="0">
                <a:latin typeface="Cooper Black" charset="0"/>
              </a:rPr>
              <a:t>Kurzban</a:t>
            </a:r>
            <a:endParaRPr lang="en-US" sz="4000" b="1" dirty="0" smtClean="0">
              <a:latin typeface="Cooper Black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Font typeface="Arial" charset="0"/>
              <a:buNone/>
            </a:pPr>
            <a:endParaRPr lang="en-US" dirty="0" smtClean="0"/>
          </a:p>
          <a:p>
            <a:pPr marL="0" indent="0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4000" dirty="0" smtClean="0"/>
              <a:t>Homework: Connect the following letters:</a:t>
            </a:r>
            <a:r>
              <a:rPr lang="en-US" sz="4000" dirty="0" smtClean="0"/>
              <a:t/>
            </a:r>
            <a:br>
              <a:rPr lang="en-US" sz="4000" dirty="0" smtClean="0"/>
            </a:br>
            <a:endParaRPr lang="en-US" sz="4000" dirty="0" smtClean="0"/>
          </a:p>
        </p:txBody>
      </p:sp>
      <p:sp>
        <p:nvSpPr>
          <p:cNvPr id="16387" name="Content Placeholder 3"/>
          <p:cNvSpPr>
            <a:spLocks noGrp="1"/>
          </p:cNvSpPr>
          <p:nvPr>
            <p:ph idx="1"/>
          </p:nvPr>
        </p:nvSpPr>
        <p:spPr>
          <a:xfrm>
            <a:off x="533400" y="1447800"/>
            <a:ext cx="8229600" cy="4525963"/>
          </a:xfrm>
        </p:spPr>
        <p:txBody>
          <a:bodyPr/>
          <a:lstStyle/>
          <a:p>
            <a:pPr marL="0" indent="0" algn="r">
              <a:buNone/>
            </a:pPr>
            <a:endParaRPr lang="en-US" dirty="0" smtClean="0"/>
          </a:p>
          <a:p>
            <a:pPr marL="0" indent="0" algn="r">
              <a:buNone/>
            </a:pPr>
            <a:r>
              <a:rPr lang="ar-AE" sz="2800" b="1" dirty="0" err="1">
                <a:solidFill>
                  <a:schemeClr val="tx1"/>
                </a:solidFill>
              </a:rPr>
              <a:t>هَ+ذِ+ه</a:t>
            </a:r>
            <a:r>
              <a:rPr lang="ar-AE" sz="2800" b="1" dirty="0">
                <a:solidFill>
                  <a:schemeClr val="tx1"/>
                </a:solidFill>
              </a:rPr>
              <a:t>          </a:t>
            </a:r>
            <a:r>
              <a:rPr lang="ar-AE" sz="2800" b="1" dirty="0" err="1">
                <a:solidFill>
                  <a:schemeClr val="tx1"/>
                </a:solidFill>
              </a:rPr>
              <a:t>هَ+نَ+ا+ء</a:t>
            </a:r>
            <a:r>
              <a:rPr lang="ar-AE" sz="2800" b="1" dirty="0">
                <a:solidFill>
                  <a:schemeClr val="tx1"/>
                </a:solidFill>
              </a:rPr>
              <a:t>    و    </a:t>
            </a:r>
            <a:r>
              <a:rPr lang="ar-AE" sz="2800" b="1" dirty="0" err="1" smtClean="0">
                <a:solidFill>
                  <a:schemeClr val="tx1"/>
                </a:solidFill>
              </a:rPr>
              <a:t>أُ+سْ+رَ+تِ+ه+ا</a:t>
            </a:r>
            <a:endParaRPr lang="en-US" sz="2800" b="1" dirty="0" smtClean="0">
              <a:solidFill>
                <a:schemeClr val="tx1"/>
              </a:solidFill>
            </a:endParaRPr>
          </a:p>
          <a:p>
            <a:pPr marL="0" indent="0" algn="r">
              <a:buNone/>
            </a:pPr>
            <a:endParaRPr lang="en-US" sz="2800" b="1" dirty="0">
              <a:solidFill>
                <a:schemeClr val="tx1"/>
              </a:solidFill>
            </a:endParaRPr>
          </a:p>
          <a:p>
            <a:pPr marL="0" indent="0" algn="r">
              <a:buNone/>
            </a:pPr>
            <a:r>
              <a:rPr lang="ar-AE" sz="2800" b="1" dirty="0" err="1">
                <a:solidFill>
                  <a:schemeClr val="tx1"/>
                </a:solidFill>
              </a:rPr>
              <a:t>مِ+نْ</a:t>
            </a:r>
            <a:r>
              <a:rPr lang="ar-AE" sz="2800" b="1" dirty="0">
                <a:solidFill>
                  <a:schemeClr val="tx1"/>
                </a:solidFill>
              </a:rPr>
              <a:t>       </a:t>
            </a:r>
            <a:r>
              <a:rPr lang="ar-AE" sz="2800" b="1" dirty="0" err="1">
                <a:solidFill>
                  <a:schemeClr val="tx1"/>
                </a:solidFill>
              </a:rPr>
              <a:t>أَ+يْ+نَ</a:t>
            </a:r>
            <a:r>
              <a:rPr lang="ar-AE" sz="2800" b="1" dirty="0">
                <a:solidFill>
                  <a:schemeClr val="tx1"/>
                </a:solidFill>
              </a:rPr>
              <a:t>       </a:t>
            </a:r>
            <a:r>
              <a:rPr lang="ar-AE" sz="2800" b="1" dirty="0" err="1" smtClean="0">
                <a:solidFill>
                  <a:schemeClr val="tx1"/>
                </a:solidFill>
              </a:rPr>
              <a:t>هِ+يَ</a:t>
            </a:r>
            <a:endParaRPr lang="en-US" sz="2800" b="1" dirty="0" smtClean="0">
              <a:solidFill>
                <a:schemeClr val="tx1"/>
              </a:solidFill>
            </a:endParaRPr>
          </a:p>
          <a:p>
            <a:pPr marL="0" indent="0" algn="r">
              <a:buNone/>
            </a:pPr>
            <a:endParaRPr lang="en-US" sz="2800" b="1" dirty="0">
              <a:solidFill>
                <a:schemeClr val="tx1"/>
              </a:solidFill>
            </a:endParaRPr>
          </a:p>
          <a:p>
            <a:pPr marL="0" indent="0" algn="r">
              <a:buNone/>
            </a:pPr>
            <a:r>
              <a:rPr lang="ar-AE" sz="2800" b="1" dirty="0" err="1">
                <a:solidFill>
                  <a:schemeClr val="tx1"/>
                </a:solidFill>
              </a:rPr>
              <a:t>فِ+ي</a:t>
            </a:r>
            <a:r>
              <a:rPr lang="ar-AE" sz="2800" b="1" dirty="0">
                <a:solidFill>
                  <a:schemeClr val="tx1"/>
                </a:solidFill>
              </a:rPr>
              <a:t>          </a:t>
            </a:r>
            <a:r>
              <a:rPr lang="ar-AE" sz="2800" b="1" dirty="0" err="1">
                <a:solidFill>
                  <a:schemeClr val="tx1"/>
                </a:solidFill>
              </a:rPr>
              <a:t>مَ+دْ+رَ+سَ+تِ+نَ+ا</a:t>
            </a:r>
            <a:r>
              <a:rPr lang="ar-AE" sz="2800" b="1" dirty="0">
                <a:solidFill>
                  <a:schemeClr val="tx1"/>
                </a:solidFill>
              </a:rPr>
              <a:t>        </a:t>
            </a:r>
            <a:r>
              <a:rPr lang="ar-AE" sz="2800" b="1" dirty="0" err="1">
                <a:solidFill>
                  <a:schemeClr val="tx1"/>
                </a:solidFill>
              </a:rPr>
              <a:t>جُ+بْ+ن</a:t>
            </a:r>
            <a:endParaRPr lang="en-US" sz="2800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6996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Lesson 10:                   </a:t>
            </a:r>
            <a:r>
              <a:rPr lang="ar-SA" dirty="0" smtClean="0"/>
              <a:t>العاشر</a:t>
            </a:r>
            <a:r>
              <a:rPr lang="en-US" dirty="0" smtClean="0"/>
              <a:t>  </a:t>
            </a:r>
            <a:r>
              <a:rPr lang="ar-AE" dirty="0" smtClean="0"/>
              <a:t>الدرس</a:t>
            </a:r>
            <a:r>
              <a:rPr lang="en-US" dirty="0" smtClean="0"/>
              <a:t>  </a:t>
            </a:r>
            <a:r>
              <a:rPr lang="ar-AE" dirty="0" smtClean="0"/>
              <a:t> </a:t>
            </a:r>
            <a:r>
              <a:rPr lang="en-US" dirty="0"/>
              <a:t>	</a:t>
            </a:r>
            <a:r>
              <a:rPr lang="en-US" dirty="0" smtClean="0"/>
              <a:t>       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Font typeface="Arial" charset="0"/>
              <a:buNone/>
            </a:pPr>
            <a:r>
              <a:rPr lang="en-US" dirty="0" smtClean="0"/>
              <a:t>Objectives: </a:t>
            </a:r>
          </a:p>
          <a:p>
            <a:pPr marL="0" indent="0"/>
            <a:r>
              <a:rPr lang="en-US" dirty="0" smtClean="0"/>
              <a:t>Review letter </a:t>
            </a:r>
            <a:r>
              <a:rPr lang="en-US" dirty="0" err="1" smtClean="0"/>
              <a:t>Mim</a:t>
            </a:r>
            <a:r>
              <a:rPr lang="en-US" dirty="0" smtClean="0"/>
              <a:t>.</a:t>
            </a:r>
            <a:endParaRPr lang="en-US" dirty="0" smtClean="0"/>
          </a:p>
          <a:p>
            <a:pPr marL="0" indent="0"/>
            <a:r>
              <a:rPr lang="en-US" dirty="0" smtClean="0"/>
              <a:t>Separate Pronouns</a:t>
            </a:r>
          </a:p>
          <a:p>
            <a:pPr marL="0" indent="0"/>
            <a:r>
              <a:rPr lang="en-US" dirty="0"/>
              <a:t>I</a:t>
            </a:r>
            <a:r>
              <a:rPr lang="en-US" dirty="0" smtClean="0"/>
              <a:t>nquiring </a:t>
            </a:r>
            <a:r>
              <a:rPr lang="en-US" dirty="0" smtClean="0"/>
              <a:t>about </a:t>
            </a:r>
            <a:r>
              <a:rPr lang="en-US" dirty="0" smtClean="0"/>
              <a:t>origin.</a:t>
            </a:r>
          </a:p>
          <a:p>
            <a:pPr marL="0" indent="0"/>
            <a:r>
              <a:rPr lang="en-US" dirty="0" smtClean="0"/>
              <a:t>Practice</a:t>
            </a:r>
            <a:endParaRPr lang="en-US" dirty="0" smtClean="0"/>
          </a:p>
          <a:p>
            <a:pPr marL="0" indent="0"/>
            <a:r>
              <a:rPr lang="en-US" dirty="0" smtClean="0"/>
              <a:t>Summary </a:t>
            </a:r>
          </a:p>
          <a:p>
            <a:pPr marL="0" indent="0"/>
            <a:r>
              <a:rPr lang="en-US" dirty="0" smtClean="0"/>
              <a:t>Flash card</a:t>
            </a:r>
          </a:p>
          <a:p>
            <a:pPr marL="0" indent="0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1981200"/>
            <a:ext cx="5826719" cy="1646302"/>
          </a:xfrm>
        </p:spPr>
        <p:txBody>
          <a:bodyPr/>
          <a:lstStyle/>
          <a:p>
            <a:r>
              <a:rPr lang="en-US" dirty="0" smtClean="0"/>
              <a:t>Review MIM: Connect the following: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2971800"/>
            <a:ext cx="6781800" cy="2514600"/>
          </a:xfrm>
        </p:spPr>
        <p:txBody>
          <a:bodyPr>
            <a:noAutofit/>
          </a:bodyPr>
          <a:lstStyle/>
          <a:p>
            <a:r>
              <a:rPr lang="ar-AE" sz="3200" b="1" dirty="0" err="1">
                <a:solidFill>
                  <a:schemeClr val="tx1"/>
                </a:solidFill>
              </a:rPr>
              <a:t>مِ+نْ+ش+ا+رٌ</a:t>
            </a:r>
            <a:r>
              <a:rPr lang="ar-AE" sz="3200" b="1" dirty="0">
                <a:solidFill>
                  <a:schemeClr val="tx1"/>
                </a:solidFill>
              </a:rPr>
              <a:t>=</a:t>
            </a:r>
          </a:p>
          <a:p>
            <a:r>
              <a:rPr lang="ar-AE" sz="3200" b="1" dirty="0" err="1">
                <a:solidFill>
                  <a:schemeClr val="tx1"/>
                </a:solidFill>
              </a:rPr>
              <a:t>حَ+مَ+ا+مٌ</a:t>
            </a:r>
            <a:r>
              <a:rPr lang="ar-AE" sz="3200" b="1" dirty="0">
                <a:solidFill>
                  <a:schemeClr val="tx1"/>
                </a:solidFill>
              </a:rPr>
              <a:t>=</a:t>
            </a:r>
          </a:p>
          <a:p>
            <a:r>
              <a:rPr lang="ar-AE" sz="3200" b="1" dirty="0" err="1">
                <a:solidFill>
                  <a:schemeClr val="tx1"/>
                </a:solidFill>
              </a:rPr>
              <a:t>نَ+جْ+مَ+ةٌ</a:t>
            </a:r>
            <a:r>
              <a:rPr lang="ar-AE" sz="3200" b="1" dirty="0" smtClean="0">
                <a:solidFill>
                  <a:schemeClr val="tx1"/>
                </a:solidFill>
              </a:rPr>
              <a:t>=</a:t>
            </a:r>
            <a:endParaRPr lang="en-US" sz="3200" b="1" smtClean="0">
              <a:solidFill>
                <a:schemeClr val="tx1"/>
              </a:solidFill>
            </a:endParaRPr>
          </a:p>
          <a:p>
            <a:r>
              <a:rPr lang="ar-AE" sz="3200" b="1">
                <a:solidFill>
                  <a:schemeClr val="tx1"/>
                </a:solidFill>
              </a:rPr>
              <a:t>رُ+مَّ+ا+نٌ=</a:t>
            </a:r>
            <a:endParaRPr lang="en-US" sz="3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3803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685800"/>
            <a:ext cx="5826719" cy="1646302"/>
          </a:xfrm>
        </p:spPr>
        <p:txBody>
          <a:bodyPr/>
          <a:lstStyle/>
          <a:p>
            <a:r>
              <a:rPr lang="en-US" dirty="0" smtClean="0"/>
              <a:t>Review letter :ha”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2438400"/>
            <a:ext cx="5715000" cy="2362200"/>
          </a:xfrm>
        </p:spPr>
        <p:txBody>
          <a:bodyPr>
            <a:normAutofit/>
          </a:bodyPr>
          <a:lstStyle/>
          <a:p>
            <a:r>
              <a:rPr lang="ar-AE" sz="3600" b="1">
                <a:solidFill>
                  <a:schemeClr val="tx1"/>
                </a:solidFill>
              </a:rPr>
              <a:t>هُ+دْ+هُ+دٌ=</a:t>
            </a:r>
          </a:p>
          <a:p>
            <a:r>
              <a:rPr lang="ar-AE" sz="3600" b="1" dirty="0" err="1">
                <a:solidFill>
                  <a:schemeClr val="tx1"/>
                </a:solidFill>
              </a:rPr>
              <a:t>مَ+هْ+دٌ</a:t>
            </a:r>
            <a:r>
              <a:rPr lang="ar-AE" sz="3600" b="1" dirty="0">
                <a:solidFill>
                  <a:schemeClr val="tx1"/>
                </a:solidFill>
              </a:rPr>
              <a:t>=</a:t>
            </a:r>
          </a:p>
          <a:p>
            <a:r>
              <a:rPr lang="ar-AE" sz="3600" b="1" dirty="0" err="1">
                <a:solidFill>
                  <a:schemeClr val="tx1"/>
                </a:solidFill>
              </a:rPr>
              <a:t>مُ+نَ+بِّ+هٌ</a:t>
            </a:r>
            <a:r>
              <a:rPr lang="ar-AE" sz="3600" b="1" dirty="0">
                <a:solidFill>
                  <a:schemeClr val="tx1"/>
                </a:solidFill>
              </a:rPr>
              <a:t>=</a:t>
            </a:r>
            <a:endParaRPr lang="en-US" sz="3600" b="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6376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362200"/>
            <a:ext cx="6858000" cy="2819400"/>
          </a:xfrm>
        </p:spPr>
        <p:txBody>
          <a:bodyPr>
            <a:normAutofit/>
          </a:bodyPr>
          <a:lstStyle/>
          <a:p>
            <a:pPr algn="r"/>
            <a:r>
              <a:rPr lang="en-US" dirty="0" smtClean="0"/>
              <a:t/>
            </a:r>
            <a:br>
              <a:rPr lang="en-US" dirty="0" smtClean="0"/>
            </a:br>
            <a:r>
              <a:rPr lang="ar-AE" dirty="0" smtClean="0"/>
              <a:t>دَجاجَة    </a:t>
            </a:r>
            <a:r>
              <a:rPr lang="ar-AE" dirty="0"/>
              <a:t>بَيْنَ     َبيْت </a:t>
            </a:r>
            <a:r>
              <a:rPr lang="ar-AE"/>
              <a:t>ْ   </a:t>
            </a:r>
            <a:r>
              <a:rPr lang="ar-AE" smtClean="0"/>
              <a:t>وَرْدَة</a:t>
            </a:r>
            <a:r>
              <a:rPr lang="en-US" smtClean="0"/>
              <a:t> </a:t>
            </a:r>
            <a:r>
              <a:rPr lang="ar-AE" smtClean="0"/>
              <a:t>بِنْتْ     </a:t>
            </a:r>
            <a:r>
              <a:rPr lang="ar-AE" dirty="0"/>
              <a:t>شَايْ      باب    أُخْت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ar-AE" dirty="0"/>
              <a:t>   </a:t>
            </a:r>
            <a:r>
              <a:rPr lang="ar-AE" dirty="0" smtClean="0"/>
              <a:t>قهوة</a:t>
            </a:r>
            <a:r>
              <a:rPr lang="en-US" smtClean="0"/>
              <a:t> </a:t>
            </a:r>
            <a:r>
              <a:rPr lang="ar-AE" smtClean="0"/>
              <a:t> </a:t>
            </a:r>
            <a:r>
              <a:rPr lang="ar-AE" dirty="0"/>
              <a:t>شُروق</a:t>
            </a:r>
            <a:r>
              <a:rPr lang="en-US" smtClean="0"/>
              <a:t> 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1447800" y="1295400"/>
            <a:ext cx="51816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/>
              <a:t>Do you know these vocabulary words?</a:t>
            </a:r>
            <a:r>
              <a:rPr lang="ar-AE" sz="3200"/>
              <a:t/>
            </a:r>
            <a:br>
              <a:rPr lang="ar-AE" sz="3200"/>
            </a:br>
            <a:endParaRPr lang="en-US" sz="3200"/>
          </a:p>
        </p:txBody>
      </p:sp>
    </p:spTree>
    <p:extLst>
      <p:ext uri="{BB962C8B-B14F-4D97-AF65-F5344CB8AC3E}">
        <p14:creationId xmlns:p14="http://schemas.microsoft.com/office/powerpoint/2010/main" val="852489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4000" dirty="0" smtClean="0"/>
              <a:t>Lesson 10: Separate Pronouns</a:t>
            </a:r>
            <a:br>
              <a:rPr lang="en-US" sz="4000" dirty="0" smtClean="0"/>
            </a:br>
            <a:endParaRPr lang="en-US" sz="4000" dirty="0" smtClean="0"/>
          </a:p>
        </p:txBody>
      </p:sp>
      <p:sp>
        <p:nvSpPr>
          <p:cNvPr id="16387" name="Content Placeholder 3"/>
          <p:cNvSpPr>
            <a:spLocks noGrp="1"/>
          </p:cNvSpPr>
          <p:nvPr>
            <p:ph idx="1"/>
          </p:nvPr>
        </p:nvSpPr>
        <p:spPr>
          <a:xfrm>
            <a:off x="533400" y="1447800"/>
            <a:ext cx="8229600" cy="4525963"/>
          </a:xfrm>
        </p:spPr>
        <p:txBody>
          <a:bodyPr/>
          <a:lstStyle/>
          <a:p>
            <a:r>
              <a:rPr lang="en-US" dirty="0" smtClean="0"/>
              <a:t>You use one pronoun if you are referring to a group </a:t>
            </a:r>
            <a:r>
              <a:rPr lang="en-US" dirty="0"/>
              <a:t>o</a:t>
            </a:r>
            <a:r>
              <a:rPr lang="en-US" dirty="0" smtClean="0"/>
              <a:t>f women and another when referring to a group of men.</a:t>
            </a:r>
          </a:p>
          <a:p>
            <a:r>
              <a:rPr lang="en-US" dirty="0" smtClean="0"/>
              <a:t>Here is the list: </a:t>
            </a:r>
            <a:r>
              <a:rPr lang="en-US" sz="4400" dirty="0" smtClean="0">
                <a:solidFill>
                  <a:schemeClr val="accent2">
                    <a:lumMod val="75000"/>
                  </a:schemeClr>
                </a:solidFill>
              </a:rPr>
              <a:t>First Person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547228"/>
              </p:ext>
            </p:extLst>
          </p:nvPr>
        </p:nvGraphicFramePr>
        <p:xfrm>
          <a:off x="914400" y="3048000"/>
          <a:ext cx="7162800" cy="21336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81400"/>
                <a:gridCol w="3581400"/>
              </a:tblGrid>
              <a:tr h="1172163">
                <a:tc>
                  <a:txBody>
                    <a:bodyPr/>
                    <a:lstStyle/>
                    <a:p>
                      <a:r>
                        <a:rPr lang="en-US" sz="3200" b="1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Pronoun</a:t>
                      </a:r>
                      <a:endParaRPr lang="en-US" sz="3200" b="1" dirty="0">
                        <a:solidFill>
                          <a:schemeClr val="accent4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1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Meaning</a:t>
                      </a:r>
                      <a:endParaRPr lang="en-US" sz="3200" b="1" dirty="0">
                        <a:solidFill>
                          <a:schemeClr val="accent4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480719">
                <a:tc>
                  <a:txBody>
                    <a:bodyPr/>
                    <a:lstStyle/>
                    <a:p>
                      <a:pPr algn="ctr"/>
                      <a:r>
                        <a:rPr lang="ar-AE" dirty="0" smtClean="0"/>
                        <a:t> أنا</a:t>
                      </a:r>
                      <a:r>
                        <a:rPr lang="en-US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   ( Ana)</a:t>
                      </a:r>
                      <a:endParaRPr lang="en-US" dirty="0"/>
                    </a:p>
                  </a:txBody>
                  <a:tcPr/>
                </a:tc>
              </a:tr>
              <a:tr h="480719"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              </a:t>
                      </a:r>
                      <a:r>
                        <a:rPr lang="ar-AE" dirty="0" smtClean="0"/>
                        <a:t>نَحْنُ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We (</a:t>
                      </a:r>
                      <a:r>
                        <a:rPr lang="en-US" dirty="0" err="1" smtClean="0"/>
                        <a:t>Nahnu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96301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4000" dirty="0" smtClean="0"/>
              <a:t>Lesson 10: Separate Pronouns</a:t>
            </a:r>
            <a:br>
              <a:rPr lang="en-US" sz="4000" dirty="0" smtClean="0"/>
            </a:br>
            <a:endParaRPr lang="en-US" sz="4000" dirty="0" smtClean="0"/>
          </a:p>
        </p:txBody>
      </p:sp>
      <p:sp>
        <p:nvSpPr>
          <p:cNvPr id="16387" name="Content Placeholder 3"/>
          <p:cNvSpPr>
            <a:spLocks noGrp="1"/>
          </p:cNvSpPr>
          <p:nvPr>
            <p:ph idx="1"/>
          </p:nvPr>
        </p:nvSpPr>
        <p:spPr>
          <a:xfrm>
            <a:off x="533400" y="144780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sz="4400" dirty="0" smtClean="0">
                <a:solidFill>
                  <a:schemeClr val="accent2">
                    <a:lumMod val="75000"/>
                  </a:schemeClr>
                </a:solidFill>
              </a:rPr>
              <a:t>Second  Person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0315611"/>
              </p:ext>
            </p:extLst>
          </p:nvPr>
        </p:nvGraphicFramePr>
        <p:xfrm>
          <a:off x="762000" y="2133601"/>
          <a:ext cx="7315200" cy="42965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57600"/>
                <a:gridCol w="3657600"/>
              </a:tblGrid>
              <a:tr h="648092">
                <a:tc>
                  <a:txBody>
                    <a:bodyPr/>
                    <a:lstStyle/>
                    <a:p>
                      <a:r>
                        <a:rPr lang="en-US" sz="3200" b="1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Pronoun</a:t>
                      </a:r>
                      <a:endParaRPr lang="en-US" sz="3200" b="1" dirty="0">
                        <a:solidFill>
                          <a:schemeClr val="accent4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1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Meaning</a:t>
                      </a:r>
                      <a:endParaRPr lang="en-US" sz="3200" b="1" dirty="0">
                        <a:solidFill>
                          <a:schemeClr val="accent4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604887">
                <a:tc>
                  <a:txBody>
                    <a:bodyPr/>
                    <a:lstStyle/>
                    <a:p>
                      <a:pPr algn="ctr"/>
                      <a:r>
                        <a:rPr lang="ar-AE" dirty="0" smtClean="0"/>
                        <a:t>أنْتَ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 you  </a:t>
                      </a:r>
                      <a:r>
                        <a:rPr lang="en-US" baseline="0" dirty="0" err="1" smtClean="0"/>
                        <a:t>m.s</a:t>
                      </a:r>
                      <a:r>
                        <a:rPr lang="en-US" dirty="0" smtClean="0"/>
                        <a:t>       ( Anta)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  <a:tr h="604887">
                <a:tc>
                  <a:txBody>
                    <a:bodyPr/>
                    <a:lstStyle/>
                    <a:p>
                      <a:pPr algn="ctr"/>
                      <a:r>
                        <a:rPr lang="ar-AE" dirty="0" smtClean="0"/>
                        <a:t>أنْتِ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you   </a:t>
                      </a:r>
                      <a:r>
                        <a:rPr lang="en-US" dirty="0" err="1" smtClean="0"/>
                        <a:t>f.s</a:t>
                      </a:r>
                      <a:r>
                        <a:rPr lang="en-US" dirty="0" smtClean="0"/>
                        <a:t>        (Anti)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  <a:tr h="864124">
                <a:tc>
                  <a:txBody>
                    <a:bodyPr/>
                    <a:lstStyle/>
                    <a:p>
                      <a:pPr algn="ctr"/>
                      <a:r>
                        <a:rPr lang="ar-AE" dirty="0" smtClean="0"/>
                        <a:t>أنْتُما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you</a:t>
                      </a:r>
                      <a:r>
                        <a:rPr lang="en-US" baseline="0" dirty="0" smtClean="0"/>
                        <a:t>  f./m., dual    (</a:t>
                      </a:r>
                      <a:r>
                        <a:rPr lang="en-US" baseline="0" dirty="0" err="1" smtClean="0"/>
                        <a:t>Antuma</a:t>
                      </a:r>
                      <a:r>
                        <a:rPr lang="en-US" baseline="0" dirty="0" smtClean="0"/>
                        <a:t>)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  <a:tr h="604887"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              </a:t>
                      </a:r>
                      <a:r>
                        <a:rPr lang="ar-AE" dirty="0" smtClean="0"/>
                        <a:t> أنْتُم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 you  </a:t>
                      </a:r>
                      <a:r>
                        <a:rPr lang="en-US" baseline="0" dirty="0" err="1" smtClean="0"/>
                        <a:t>m.p</a:t>
                      </a:r>
                      <a:r>
                        <a:rPr lang="en-US" baseline="0" dirty="0" smtClean="0"/>
                        <a:t>.,          (</a:t>
                      </a:r>
                      <a:r>
                        <a:rPr lang="en-US" baseline="0" dirty="0" err="1" smtClean="0"/>
                        <a:t>Antum</a:t>
                      </a:r>
                      <a:r>
                        <a:rPr lang="en-US" baseline="0" dirty="0" smtClean="0"/>
                        <a:t>)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  <a:tr h="864124">
                <a:tc>
                  <a:txBody>
                    <a:bodyPr/>
                    <a:lstStyle/>
                    <a:p>
                      <a:pPr algn="ctr"/>
                      <a:r>
                        <a:rPr lang="ar-AE" dirty="0" smtClean="0"/>
                        <a:t> أنْتُنَّ</a:t>
                      </a:r>
                      <a:r>
                        <a:rPr lang="en-US" dirty="0" smtClean="0"/>
                        <a:t>  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you  </a:t>
                      </a:r>
                      <a:r>
                        <a:rPr lang="en-US" dirty="0" err="1" smtClean="0"/>
                        <a:t>f.p</a:t>
                      </a:r>
                      <a:r>
                        <a:rPr lang="en-US" dirty="0" smtClean="0"/>
                        <a:t>.,             (</a:t>
                      </a:r>
                      <a:r>
                        <a:rPr lang="en-US" dirty="0" err="1" smtClean="0"/>
                        <a:t>Antunna</a:t>
                      </a:r>
                      <a:r>
                        <a:rPr lang="en-US" dirty="0" smtClean="0"/>
                        <a:t>)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0171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4000" dirty="0" smtClean="0"/>
              <a:t>Lesson 10: Separate Pronouns</a:t>
            </a:r>
            <a:br>
              <a:rPr lang="en-US" sz="4000" dirty="0" smtClean="0"/>
            </a:br>
            <a:endParaRPr lang="en-US" sz="4000" dirty="0" smtClean="0"/>
          </a:p>
        </p:txBody>
      </p:sp>
      <p:sp>
        <p:nvSpPr>
          <p:cNvPr id="16387" name="Content Placeholder 3"/>
          <p:cNvSpPr>
            <a:spLocks noGrp="1"/>
          </p:cNvSpPr>
          <p:nvPr>
            <p:ph idx="1"/>
          </p:nvPr>
        </p:nvSpPr>
        <p:spPr>
          <a:xfrm>
            <a:off x="533400" y="144780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sz="4400" dirty="0" smtClean="0">
                <a:solidFill>
                  <a:schemeClr val="accent2">
                    <a:lumMod val="75000"/>
                  </a:schemeClr>
                </a:solidFill>
              </a:rPr>
              <a:t>Third  Person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4474274"/>
              </p:ext>
            </p:extLst>
          </p:nvPr>
        </p:nvGraphicFramePr>
        <p:xfrm>
          <a:off x="533400" y="2209801"/>
          <a:ext cx="7086600" cy="39624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43300"/>
                <a:gridCol w="3543300"/>
              </a:tblGrid>
              <a:tr h="699246">
                <a:tc>
                  <a:txBody>
                    <a:bodyPr/>
                    <a:lstStyle/>
                    <a:p>
                      <a:r>
                        <a:rPr lang="en-US" sz="3200" b="1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Pronoun</a:t>
                      </a:r>
                      <a:endParaRPr lang="en-US" sz="3200" b="1" dirty="0">
                        <a:solidFill>
                          <a:schemeClr val="accent4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1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Meaning</a:t>
                      </a:r>
                      <a:endParaRPr lang="en-US" sz="3200" b="1" dirty="0">
                        <a:solidFill>
                          <a:schemeClr val="accent4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652631">
                <a:tc>
                  <a:txBody>
                    <a:bodyPr/>
                    <a:lstStyle/>
                    <a:p>
                      <a:pPr algn="ctr"/>
                      <a:r>
                        <a:rPr lang="ar-AE" dirty="0" smtClean="0"/>
                        <a:t>هو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 he     </a:t>
                      </a:r>
                      <a:r>
                        <a:rPr lang="en-US" dirty="0" smtClean="0"/>
                        <a:t>( </a:t>
                      </a:r>
                      <a:r>
                        <a:rPr lang="en-US" dirty="0" err="1" smtClean="0"/>
                        <a:t>Hua</a:t>
                      </a:r>
                      <a:r>
                        <a:rPr lang="en-US" dirty="0" smtClean="0"/>
                        <a:t>)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  <a:tr h="652631">
                <a:tc>
                  <a:txBody>
                    <a:bodyPr/>
                    <a:lstStyle/>
                    <a:p>
                      <a:pPr algn="ctr"/>
                      <a:r>
                        <a:rPr lang="ar-AE" dirty="0" smtClean="0"/>
                        <a:t>هي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she        (</a:t>
                      </a:r>
                      <a:r>
                        <a:rPr lang="en-US" dirty="0" err="1" smtClean="0"/>
                        <a:t>Hea</a:t>
                      </a:r>
                      <a:r>
                        <a:rPr lang="en-US" dirty="0" smtClean="0"/>
                        <a:t>)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  <a:tr h="652631">
                <a:tc>
                  <a:txBody>
                    <a:bodyPr/>
                    <a:lstStyle/>
                    <a:p>
                      <a:pPr algn="ctr"/>
                      <a:r>
                        <a:rPr lang="ar-AE" dirty="0" smtClean="0"/>
                        <a:t>هما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they</a:t>
                      </a:r>
                      <a:r>
                        <a:rPr lang="en-US" baseline="0" dirty="0" smtClean="0"/>
                        <a:t>  f./m., dual    (</a:t>
                      </a:r>
                      <a:r>
                        <a:rPr lang="en-US" baseline="0" dirty="0" err="1" smtClean="0"/>
                        <a:t>Huma</a:t>
                      </a:r>
                      <a:r>
                        <a:rPr lang="en-US" baseline="0" dirty="0" smtClean="0"/>
                        <a:t>)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  <a:tr h="652631">
                <a:tc>
                  <a:txBody>
                    <a:bodyPr/>
                    <a:lstStyle/>
                    <a:p>
                      <a:r>
                        <a:rPr lang="en-US" smtClean="0"/>
                        <a:t>                         </a:t>
                      </a:r>
                      <a:r>
                        <a:rPr lang="ar-AE" dirty="0" smtClean="0"/>
                        <a:t>هم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 they  </a:t>
                      </a:r>
                      <a:r>
                        <a:rPr lang="en-US" baseline="0" dirty="0" err="1" smtClean="0"/>
                        <a:t>m.p</a:t>
                      </a:r>
                      <a:r>
                        <a:rPr lang="en-US" baseline="0" dirty="0" smtClean="0"/>
                        <a:t>.,          (hum)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  <a:tr h="652631">
                <a:tc>
                  <a:txBody>
                    <a:bodyPr/>
                    <a:lstStyle/>
                    <a:p>
                      <a:pPr algn="ctr"/>
                      <a:r>
                        <a:rPr lang="ar-AE" dirty="0" smtClean="0"/>
                        <a:t>هنَّ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they  </a:t>
                      </a:r>
                      <a:r>
                        <a:rPr lang="en-US" dirty="0" err="1" smtClean="0"/>
                        <a:t>f.p</a:t>
                      </a:r>
                      <a:r>
                        <a:rPr lang="en-US" dirty="0" smtClean="0"/>
                        <a:t>.,             (</a:t>
                      </a:r>
                      <a:r>
                        <a:rPr lang="en-US" dirty="0" err="1" smtClean="0"/>
                        <a:t>Hunna</a:t>
                      </a:r>
                      <a:r>
                        <a:rPr lang="en-US" dirty="0" smtClean="0"/>
                        <a:t>)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31585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76200"/>
            <a:ext cx="6705600" cy="2895600"/>
          </a:xfrm>
        </p:spPr>
        <p:txBody>
          <a:bodyPr/>
          <a:lstStyle/>
          <a:p>
            <a:r>
              <a:rPr lang="en-US" dirty="0"/>
              <a:t>Inquiring about and identifying Place of Origin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2438248"/>
            <a:ext cx="7699915" cy="3505504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2514600"/>
            <a:ext cx="5826719" cy="1676400"/>
          </a:xfrm>
        </p:spPr>
        <p:txBody>
          <a:bodyPr/>
          <a:lstStyle/>
          <a:p>
            <a:pPr algn="l"/>
            <a:r>
              <a:rPr lang="en-US" dirty="0" smtClean="0"/>
              <a:t>Where are you from?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4968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1268</TotalTime>
  <Words>246</Words>
  <Application>Microsoft Office PowerPoint</Application>
  <PresentationFormat>On-screen Show (4:3)</PresentationFormat>
  <Paragraphs>73</Paragraphs>
  <Slides>10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ＭＳ Ｐゴシック</vt:lpstr>
      <vt:lpstr>Arial</vt:lpstr>
      <vt:lpstr>Calibri</vt:lpstr>
      <vt:lpstr>Cooper Black</vt:lpstr>
      <vt:lpstr>Tahoma</vt:lpstr>
      <vt:lpstr>Trebuchet MS</vt:lpstr>
      <vt:lpstr>Wingdings 3</vt:lpstr>
      <vt:lpstr>Facet</vt:lpstr>
      <vt:lpstr>Welcome to Arabic Level I by Kurzban</vt:lpstr>
      <vt:lpstr>Lesson 10:                   العاشر  الدرس             </vt:lpstr>
      <vt:lpstr>Review MIM: Connect the following: </vt:lpstr>
      <vt:lpstr>Review letter :ha”</vt:lpstr>
      <vt:lpstr> دَجاجَة    بَيْنَ     َبيْت ْ   وَرْدَة بِنْتْ     شَايْ      باب    أُخْت     قهوة  شُروق </vt:lpstr>
      <vt:lpstr>Lesson 10: Separate Pronouns </vt:lpstr>
      <vt:lpstr>Lesson 10: Separate Pronouns </vt:lpstr>
      <vt:lpstr>Lesson 10: Separate Pronouns </vt:lpstr>
      <vt:lpstr>Inquiring about and identifying Place of Origin</vt:lpstr>
      <vt:lpstr>Homework: Connect the following letters: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NPCSD</dc:creator>
  <cp:lastModifiedBy>HS STUDENT</cp:lastModifiedBy>
  <cp:revision>165</cp:revision>
  <dcterms:created xsi:type="dcterms:W3CDTF">2013-07-22T15:34:51Z</dcterms:created>
  <dcterms:modified xsi:type="dcterms:W3CDTF">2015-11-18T13:37:18Z</dcterms:modified>
</cp:coreProperties>
</file>